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8" r:id="rId5"/>
    <p:sldId id="266" r:id="rId6"/>
    <p:sldId id="267" r:id="rId7"/>
    <p:sldId id="269" r:id="rId8"/>
    <p:sldId id="271" r:id="rId9"/>
    <p:sldId id="272" r:id="rId10"/>
    <p:sldId id="270" r:id="rId11"/>
    <p:sldId id="273" r:id="rId12"/>
    <p:sldId id="265" r:id="rId13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9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_9"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Google Shape;9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_8"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Google Shape;11;p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_7"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Google Shape;13;p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_6"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Google Shape;15;p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_5"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Google Shape;17;p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_4"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Google Shape;19;p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_3"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Google Shape;21;p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_1"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Google Shape;23;p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_1_1">
    <p:spTree>
      <p:nvGrpSpPr>
        <p:cNvPr id="1" name=""/>
        <p:cNvGrpSpPr/>
        <p:nvPr/>
      </p:nvGrpSpPr>
      <p:grpSpPr>
        <a:xfrm>
          <a:off x="0" y="0"/>
          <a:ext cx="9144000" cy="5143500"/>
          <a:chOff x="0" y="0"/>
          <a:chExt cx="9144000" cy="5143500"/>
        </a:xfrm>
      </p:grpSpPr>
      <p:pic>
        <p:nvPicPr>
          <p:cNvPr id="2" name="Google Shape;25;p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for title"/>
          <p:cNvSpPr txBox="1">
            <a:spLocks noGrp="1"/>
          </p:cNvSpPr>
          <p:nvPr>
            <p:ph type="title"/>
          </p:nvPr>
        </p:nvSpPr>
        <p:spPr>
          <a:xfrm>
            <a:off x="714375" y="447675"/>
            <a:ext cx="7715250" cy="5715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  <p:sp>
        <p:nvSpPr>
          <p:cNvPr id="3" name="Placeholder for body"/>
          <p:cNvSpPr txBox="1">
            <a:spLocks noGrp="1"/>
          </p:cNvSpPr>
          <p:nvPr>
            <p:ph type="body"/>
          </p:nvPr>
        </p:nvSpPr>
        <p:spPr>
          <a:xfrm>
            <a:off x="714375" y="1152525"/>
            <a:ext cx="7715250" cy="341947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438485840" r:id="rId1"/>
    <p:sldLayoutId id="2438485841" r:id="rId2"/>
    <p:sldLayoutId id="2438485842" r:id="rId3"/>
    <p:sldLayoutId id="2438485843" r:id="rId4"/>
    <p:sldLayoutId id="2438485844" r:id="rId5"/>
    <p:sldLayoutId id="2438485845" r:id="rId6"/>
    <p:sldLayoutId id="2438485846" r:id="rId7"/>
    <p:sldLayoutId id="2438485847" r:id="rId8"/>
    <p:sldLayoutId id="2438485848" r:id="rId9"/>
  </p:sldLayoutIdLst>
  <p:txStyles>
    <p:titleStyle>
      <a:defPPr algn="l">
        <a:defRPr kern="1200"/>
      </a:defPPr>
      <a:lvl1pPr algn="l">
        <a:defRPr sz="1400" kern="1200"/>
      </a:lvl1pPr>
      <a:lvl2pPr algn="l">
        <a:defRPr sz="1400" kern="1200"/>
      </a:lvl2pPr>
      <a:lvl3pPr algn="l">
        <a:defRPr sz="1400" kern="1200"/>
      </a:lvl3pPr>
      <a:lvl4pPr algn="l">
        <a:defRPr sz="1400" kern="1200"/>
      </a:lvl4pPr>
      <a:lvl5pPr algn="l">
        <a:defRPr sz="1400" kern="1200"/>
      </a:lvl5pPr>
      <a:lvl6pPr algn="l">
        <a:defRPr sz="1400" kern="1200"/>
      </a:lvl6pPr>
      <a:lvl7pPr algn="l">
        <a:defRPr sz="1400" kern="1200"/>
      </a:lvl7pPr>
      <a:lvl8pPr algn="l">
        <a:defRPr sz="1400" kern="1200"/>
      </a:lvl8pPr>
      <a:lvl9pPr algn="l">
        <a:defRPr sz="1400" kern="1200"/>
      </a:lvl9pPr>
      <a:extLst/>
    </p:titleStyle>
    <p:bodyStyle>
      <a:defPPr algn="l">
        <a:defRPr kern="1200"/>
      </a:defPPr>
      <a:lvl1pPr algn="l">
        <a:defRPr sz="1400" kern="1200"/>
      </a:lvl1pPr>
      <a:lvl2pPr algn="l">
        <a:defRPr sz="1400" kern="1200"/>
      </a:lvl2pPr>
      <a:lvl3pPr algn="l">
        <a:defRPr sz="1400" kern="1200"/>
      </a:lvl3pPr>
      <a:lvl4pPr algn="l">
        <a:defRPr sz="1400" kern="1200"/>
      </a:lvl4pPr>
      <a:lvl5pPr algn="l">
        <a:defRPr sz="1400" kern="1200"/>
      </a:lvl5pPr>
      <a:lvl6pPr algn="l">
        <a:defRPr sz="1400" kern="1200"/>
      </a:lvl6pPr>
      <a:lvl7pPr algn="l">
        <a:defRPr sz="1400" kern="1200"/>
      </a:lvl7pPr>
      <a:lvl8pPr algn="l">
        <a:defRPr sz="1400" kern="1200"/>
      </a:lvl8pPr>
      <a:lvl9pPr algn="l">
        <a:defRPr sz="1400" kern="1200"/>
      </a:lvl9pPr>
      <a:extLst/>
    </p:bodyStyle>
    <p:otherStyle>
      <a:defPPr algn="l">
        <a:defRPr kern="1200"/>
      </a:defPPr>
      <a:lvl1pPr algn="l">
        <a:defRPr sz="1400" kern="1200"/>
      </a:lvl1pPr>
      <a:lvl2pPr algn="l">
        <a:defRPr sz="1400" kern="1200"/>
      </a:lvl2pPr>
      <a:lvl3pPr algn="l">
        <a:defRPr sz="1400" kern="1200"/>
      </a:lvl3pPr>
      <a:lvl4pPr algn="l">
        <a:defRPr sz="1400" kern="1200"/>
      </a:lvl4pPr>
      <a:lvl5pPr algn="l">
        <a:defRPr sz="1400" kern="1200"/>
      </a:lvl5pPr>
      <a:lvl6pPr algn="l">
        <a:defRPr sz="1400" kern="1200"/>
      </a:lvl6pPr>
      <a:lvl7pPr algn="l">
        <a:defRPr sz="1400" kern="1200"/>
      </a:lvl7pPr>
      <a:lvl8pPr algn="l">
        <a:defRPr sz="1400" kern="1200"/>
      </a:lvl8pPr>
      <a:lvl9pPr algn="l">
        <a:defRPr sz="1400" kern="1200"/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14400" y="1543050"/>
          <a:ext cx="8229600" cy="3257550"/>
          <a:chOff x="914400" y="1543050"/>
          <a:chExt cx="8229600" cy="3257550"/>
        </a:xfrm>
      </p:grpSpPr>
      <p:sp>
        <p:nvSpPr>
          <p:cNvPr id="2" name="Hộp Văn bản 1"/>
          <p:cNvSpPr txBox="1"/>
          <p:nvPr/>
        </p:nvSpPr>
        <p:spPr>
          <a:xfrm>
            <a:off x="1828800" y="1543050"/>
            <a:ext cx="5486400" cy="1323439"/>
          </a:xfrm>
          <a:prstGeom prst="rect">
            <a:avLst/>
          </a:prstGeom>
          <a:noFill/>
        </p:spPr>
        <p:txBody>
          <a:bodyPr vert="horz" lIns="91440" tIns="45720" rIns="91440" bIns="45720" rtlCol="0" anchor="t" anchorCtr="0">
            <a:spAutoFit/>
          </a:bodyPr>
          <a:lstStyle/>
          <a:p>
            <a:pPr marL="0" marR="0" lvl="0" indent="0" algn="ctr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Xây</a:t>
            </a:r>
            <a:r>
              <a:rPr lang="en-US" sz="4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en-US" sz="4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dựng</a:t>
            </a:r>
            <a:r>
              <a:rPr lang="en-US" sz="4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en-US" sz="4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trò</a:t>
            </a:r>
            <a:r>
              <a:rPr lang="en-US" sz="4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en-US" sz="4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chơi</a:t>
            </a:r>
            <a:r>
              <a:rPr lang="en-US" sz="4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Blackjack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14400" y="1028700"/>
          <a:ext cx="8229600" cy="3324225"/>
          <a:chOff x="914400" y="1028700"/>
          <a:chExt cx="8229600" cy="3324225"/>
        </a:xfrm>
      </p:grpSpPr>
      <p:sp>
        <p:nvSpPr>
          <p:cNvPr id="2" name="Hộp Văn bản 1"/>
          <p:cNvSpPr txBox="1"/>
          <p:nvPr/>
        </p:nvSpPr>
        <p:spPr>
          <a:xfrm>
            <a:off x="410344" y="483518"/>
            <a:ext cx="7690048" cy="5232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0" marR="0" lvl="0" indent="0" algn="l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4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.Kiểm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thử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và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kết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luận</a:t>
            </a:r>
            <a:endParaRPr lang="en-US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sp>
        <p:nvSpPr>
          <p:cNvPr id="3" name="Hộp Văn bản 2"/>
          <p:cNvSpPr txBox="1"/>
          <p:nvPr/>
        </p:nvSpPr>
        <p:spPr>
          <a:xfrm>
            <a:off x="438944" y="1131590"/>
            <a:ext cx="8266112" cy="40011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Ctr="0">
            <a:spAutoFit/>
          </a:bodyPr>
          <a:lstStyle/>
          <a:p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4.1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Kiểm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endParaRPr lang="vi-VN" sz="2000" b="1" u="none" strike="noStrike" cap="none" spc="0" dirty="0">
              <a:solidFill>
                <a:srgbClr val="000000">
                  <a:alpha val="10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6C48FDA1-732B-9979-D2E0-6D16B066B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4034" y="1331645"/>
            <a:ext cx="4623649" cy="2841219"/>
          </a:xfrm>
          <a:prstGeom prst="rect">
            <a:avLst/>
          </a:prstGeo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1F1EE4A1-F25F-4D03-86C5-0A942242BD8D}"/>
              </a:ext>
            </a:extLst>
          </p:cNvPr>
          <p:cNvSpPr txBox="1"/>
          <p:nvPr/>
        </p:nvSpPr>
        <p:spPr>
          <a:xfrm>
            <a:off x="-108519" y="1647473"/>
            <a:ext cx="468052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  <a:spcAft>
                <a:spcPts val="800"/>
              </a:spcAft>
              <a:buSzPts val="1000"/>
              <a:tabLst>
                <a:tab pos="914400" algn="l"/>
              </a:tabLst>
            </a:pPr>
            <a:r>
              <a:rPr lang="en-US" sz="2000" b="1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Khởi</a:t>
            </a:r>
            <a:r>
              <a:rPr lang="en-US" sz="2000" b="1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đầu</a:t>
            </a:r>
            <a:r>
              <a:rPr lang="en-US" sz="20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"Player: 6❤️,6♦️".</a:t>
            </a:r>
            <a:endParaRPr lang="vi-VN" sz="2000" kern="1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spcAft>
                <a:spcPts val="800"/>
              </a:spcAft>
              <a:buSzPts val="1000"/>
              <a:tabLst>
                <a:tab pos="914400" algn="l"/>
              </a:tabLst>
            </a:pPr>
            <a:r>
              <a:rPr lang="en-US" sz="2000" b="1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Rút</a:t>
            </a:r>
            <a:r>
              <a:rPr lang="en-US" sz="2000" b="1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bài</a:t>
            </a:r>
            <a:r>
              <a:rPr lang="en-US" sz="20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"Player: 6❤️,6♦️,7❤️"</a:t>
            </a:r>
          </a:p>
          <a:p>
            <a:pPr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vi-VN" sz="2000" b="1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	</a:t>
            </a:r>
            <a:r>
              <a:rPr lang="en-US" sz="2000" b="1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Kết</a:t>
            </a:r>
            <a:r>
              <a:rPr lang="en-US" sz="2000" b="1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quả</a:t>
            </a:r>
            <a:r>
              <a:rPr lang="en-US" sz="20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"You win!".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81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14400" y="1028700"/>
          <a:ext cx="8229600" cy="3324225"/>
          <a:chOff x="914400" y="1028700"/>
          <a:chExt cx="8229600" cy="3324225"/>
        </a:xfrm>
      </p:grpSpPr>
      <p:sp>
        <p:nvSpPr>
          <p:cNvPr id="2" name="Hộp Văn bản 1"/>
          <p:cNvSpPr txBox="1"/>
          <p:nvPr/>
        </p:nvSpPr>
        <p:spPr>
          <a:xfrm>
            <a:off x="410344" y="483518"/>
            <a:ext cx="7690048" cy="5232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0" marR="0" lvl="0" indent="0" algn="l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4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.Kiểm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thử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và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kết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luận</a:t>
            </a:r>
            <a:endParaRPr lang="en-US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sp>
        <p:nvSpPr>
          <p:cNvPr id="3" name="Hộp Văn bản 2"/>
          <p:cNvSpPr txBox="1"/>
          <p:nvPr/>
        </p:nvSpPr>
        <p:spPr>
          <a:xfrm>
            <a:off x="438944" y="1131590"/>
            <a:ext cx="8266112" cy="40011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Ctr="0">
            <a:spAutoFit/>
          </a:bodyPr>
          <a:lstStyle/>
          <a:p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4.1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Kiểm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endParaRPr lang="vi-VN" sz="2000" b="1" u="none" strike="noStrike" cap="none" spc="0" dirty="0">
              <a:solidFill>
                <a:srgbClr val="000000">
                  <a:alpha val="10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1F1EE4A1-F25F-4D03-86C5-0A942242BD8D}"/>
              </a:ext>
            </a:extLst>
          </p:cNvPr>
          <p:cNvSpPr txBox="1"/>
          <p:nvPr/>
        </p:nvSpPr>
        <p:spPr>
          <a:xfrm>
            <a:off x="442490" y="1656552"/>
            <a:ext cx="4680520" cy="1395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buSzPts val="1000"/>
              <a:tabLst>
                <a:tab pos="457200" algn="l"/>
              </a:tabLst>
            </a:pPr>
            <a:r>
              <a:rPr lang="en-US" sz="2000" b="1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Khởi</a:t>
            </a:r>
            <a:r>
              <a:rPr lang="en-US" sz="2000" b="1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vi-VN" sz="2000" b="1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đầu</a:t>
            </a:r>
            <a:r>
              <a:rPr lang="vi-VN" sz="2000" b="1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vi-VN" sz="20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J</a:t>
            </a:r>
            <a:r>
              <a:rPr lang="en-US" sz="20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♦️</a:t>
            </a:r>
            <a:r>
              <a:rPr lang="vi-VN" sz="20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</a:t>
            </a:r>
            <a:r>
              <a:rPr lang="vi-VN" sz="2000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Át</a:t>
            </a:r>
            <a:r>
              <a:rPr lang="en-US" sz="20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❤️</a:t>
            </a:r>
          </a:p>
          <a:p>
            <a:pPr lvl="0">
              <a:lnSpc>
                <a:spcPct val="150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000" b="1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Kết</a:t>
            </a:r>
            <a:r>
              <a:rPr lang="en-US" sz="2000" b="1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vi-VN" sz="2000" b="1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quả</a:t>
            </a:r>
            <a:r>
              <a:rPr lang="vi-VN" sz="2000" b="1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vi-VN" sz="20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“</a:t>
            </a:r>
            <a:r>
              <a:rPr lang="vi-VN" sz="2000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Blackjack</a:t>
            </a:r>
            <a:r>
              <a:rPr lang="vi-VN" sz="20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!”</a:t>
            </a:r>
            <a:endParaRPr lang="en-US" sz="2000" kern="1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E39339CB-C28D-2FAD-D3A4-F0EC34C30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3" y="1131590"/>
            <a:ext cx="4565104" cy="2577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775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1828800" y="1028700"/>
          <a:ext cx="7315200" cy="3581400"/>
          <a:chOff x="1828800" y="1028700"/>
          <a:chExt cx="7315200" cy="3581400"/>
        </a:xfrm>
      </p:grpSpPr>
      <p:sp>
        <p:nvSpPr>
          <p:cNvPr id="2" name="Hộp Văn bản 1"/>
          <p:cNvSpPr txBox="1"/>
          <p:nvPr/>
        </p:nvSpPr>
        <p:spPr>
          <a:xfrm>
            <a:off x="1828800" y="1028700"/>
            <a:ext cx="5486400" cy="857250"/>
          </a:xfrm>
          <a:prstGeom prst="rect">
            <a:avLst/>
          </a:prstGeom>
          <a:noFill/>
        </p:spPr>
        <p:txBody>
          <a:bodyPr vert="horz" lIns="91440" tIns="45720" rIns="91440" bIns="45720" rtlCol="0" anchor="t" anchorCtr="0">
            <a:spAutoFit/>
          </a:bodyPr>
          <a:lstStyle/>
          <a:p>
            <a:pPr marL="0" marR="0" lvl="0" indent="0" algn="ctr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6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14400" y="1028700"/>
          <a:ext cx="8229600" cy="5153025"/>
          <a:chOff x="914400" y="1028700"/>
          <a:chExt cx="8229600" cy="5153025"/>
        </a:xfrm>
      </p:grpSpPr>
      <p:sp>
        <p:nvSpPr>
          <p:cNvPr id="2" name="Hộp Văn bản 1"/>
          <p:cNvSpPr txBox="1"/>
          <p:nvPr/>
        </p:nvSpPr>
        <p:spPr>
          <a:xfrm>
            <a:off x="539552" y="411510"/>
            <a:ext cx="4334272" cy="70788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0" marR="0" lvl="0" indent="0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4000" b="1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Nội</a:t>
            </a:r>
            <a:r>
              <a:rPr lang="vi-VN" sz="40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 dung</a:t>
            </a:r>
            <a:endParaRPr lang="en-US" sz="40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sp>
        <p:nvSpPr>
          <p:cNvPr id="3" name="Hộp Văn bản 2"/>
          <p:cNvSpPr txBox="1"/>
          <p:nvPr/>
        </p:nvSpPr>
        <p:spPr>
          <a:xfrm>
            <a:off x="539552" y="1203598"/>
            <a:ext cx="7027168" cy="267765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514350" marR="0" lvl="0" indent="-514350" rtl="0" fontAlgn="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Giới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thiệu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đề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tài</a:t>
            </a:r>
            <a:endParaRPr lang="vi-VN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  <a:p>
            <a:pPr marL="514350" marR="0" lvl="0" indent="-514350" rtl="0" fontAlgn="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Cơ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sở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lý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thuyết</a:t>
            </a:r>
            <a:endParaRPr lang="vi-VN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  <a:p>
            <a:pPr marL="514350" marR="0" lvl="0" indent="-514350" rtl="0" fontAlgn="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Thiết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kế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và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xây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dựng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chương trinh</a:t>
            </a:r>
          </a:p>
          <a:p>
            <a:pPr marL="514350" marR="0" lvl="0" indent="-514350" rtl="0" fontAlgn="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vi-VN" sz="2800" b="1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Kiểm</a:t>
            </a: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thử</a:t>
            </a: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và</a:t>
            </a: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kết</a:t>
            </a: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luận</a:t>
            </a:r>
            <a:endParaRPr lang="vi-VN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  <a:p>
            <a:pPr marL="514350" marR="0" lvl="0" indent="-514350" rtl="0" fontAlgn="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14400" y="1028700"/>
          <a:ext cx="8229600" cy="3324225"/>
          <a:chOff x="914400" y="1028700"/>
          <a:chExt cx="8229600" cy="3324225"/>
        </a:xfrm>
      </p:grpSpPr>
      <p:sp>
        <p:nvSpPr>
          <p:cNvPr id="2" name="Hộp Văn bản 1"/>
          <p:cNvSpPr txBox="1"/>
          <p:nvPr/>
        </p:nvSpPr>
        <p:spPr>
          <a:xfrm>
            <a:off x="410344" y="483518"/>
            <a:ext cx="5457800" cy="5232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0" marR="0" lvl="0" indent="0" algn="l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1.</a:t>
            </a:r>
            <a:r>
              <a:rPr lang="en-US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Giới</a:t>
            </a:r>
            <a:r>
              <a:rPr lang="en-US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en-US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thiệu</a:t>
            </a:r>
            <a:r>
              <a:rPr lang="en-US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đề</a:t>
            </a:r>
            <a:r>
              <a:rPr lang="en-US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t</a:t>
            </a:r>
            <a:r>
              <a:rPr lang="en-US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ài</a:t>
            </a:r>
            <a:endParaRPr lang="en-US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sp>
        <p:nvSpPr>
          <p:cNvPr id="3" name="Hộp Văn bản 2"/>
          <p:cNvSpPr txBox="1"/>
          <p:nvPr/>
        </p:nvSpPr>
        <p:spPr>
          <a:xfrm>
            <a:off x="410344" y="1025077"/>
            <a:ext cx="4665712" cy="3170099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Ctr="0">
            <a:spAutoFit/>
          </a:bodyPr>
          <a:lstStyle/>
          <a:p>
            <a:pPr marR="0" lvl="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	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Blackjack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là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một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trò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chơi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bài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rất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phổ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biến</a:t>
            </a:r>
            <a:r>
              <a:rPr lang="vi-VN" sz="200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.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Mục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tiêu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của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trò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chơi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là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có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tổng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điểm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gần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hoặc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bằng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21, nhưng không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được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vượt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quá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Mỗi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người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chơi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được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chia 2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lá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bài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và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có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thể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chọn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rút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thêm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hoặc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dừng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lại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Các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lá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từ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2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đến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10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được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tính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đúng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số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J, Q, K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tính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là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10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điểm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còn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Át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có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thể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tính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là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11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hoặc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1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tùy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tình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huống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 Ai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nhiều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điểm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hơn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sẽ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thắng</a:t>
            </a:r>
            <a:endParaRPr lang="en-US" sz="2000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pic>
        <p:nvPicPr>
          <p:cNvPr id="8" name="Hình ảnh 7">
            <a:extLst>
              <a:ext uri="{FF2B5EF4-FFF2-40B4-BE49-F238E27FC236}">
                <a16:creationId xmlns:a16="http://schemas.microsoft.com/office/drawing/2014/main" id="{F83F4285-9B5A-7941-7774-79BF59DC2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056" y="1025077"/>
            <a:ext cx="3505890" cy="295232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14400" y="1028700"/>
          <a:ext cx="8229600" cy="3324225"/>
          <a:chOff x="914400" y="1028700"/>
          <a:chExt cx="8229600" cy="3324225"/>
        </a:xfrm>
      </p:grpSpPr>
      <p:sp>
        <p:nvSpPr>
          <p:cNvPr id="2" name="Hộp Văn bản 1"/>
          <p:cNvSpPr txBox="1"/>
          <p:nvPr/>
        </p:nvSpPr>
        <p:spPr>
          <a:xfrm>
            <a:off x="410344" y="483518"/>
            <a:ext cx="5457800" cy="5232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0" marR="0" lvl="0" indent="0" algn="l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1.</a:t>
            </a:r>
            <a:r>
              <a:rPr lang="en-US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Giới</a:t>
            </a:r>
            <a:r>
              <a:rPr lang="en-US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en-US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thiệu</a:t>
            </a:r>
            <a:r>
              <a:rPr lang="en-US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đề</a:t>
            </a:r>
            <a:r>
              <a:rPr lang="en-US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t</a:t>
            </a:r>
            <a:r>
              <a:rPr lang="en-US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ài</a:t>
            </a:r>
            <a:endParaRPr lang="en-US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sp>
        <p:nvSpPr>
          <p:cNvPr id="3" name="Hộp Văn bản 2"/>
          <p:cNvSpPr txBox="1"/>
          <p:nvPr/>
        </p:nvSpPr>
        <p:spPr>
          <a:xfrm>
            <a:off x="410344" y="1025077"/>
            <a:ext cx="7315200" cy="3477875"/>
          </a:xfrm>
          <a:prstGeom prst="rect">
            <a:avLst/>
          </a:prstGeom>
          <a:noFill/>
        </p:spPr>
        <p:txBody>
          <a:bodyPr vert="horz" lIns="91440" tIns="45720" rIns="91440" bIns="45720" rtlCol="0" anchorCtr="0">
            <a:spAutoFit/>
          </a:bodyPr>
          <a:lstStyle/>
          <a:p>
            <a:pPr marR="0" lvl="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00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Mục</a:t>
            </a:r>
            <a:r>
              <a:rPr lang="vi-VN" sz="200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tiêu </a:t>
            </a:r>
            <a:r>
              <a:rPr lang="vi-VN" sz="200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của</a:t>
            </a:r>
            <a:r>
              <a:rPr lang="vi-VN" sz="200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đề</a:t>
            </a:r>
            <a:r>
              <a:rPr lang="vi-VN" sz="200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tài</a:t>
            </a:r>
            <a:r>
              <a:rPr lang="vi-VN" sz="200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là</a:t>
            </a:r>
            <a:r>
              <a:rPr lang="vi-VN" sz="200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x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ây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dựng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game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Blackjack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(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Xì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dách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)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với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GUI đơn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giản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</a:t>
            </a:r>
          </a:p>
          <a:p>
            <a:pPr marL="342900" marR="0" lvl="0" indent="-34290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Tính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năng: Chia 2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lá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Hit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/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Stand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tính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điểm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(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Át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1/11, 2-10, J/Q/K 10).</a:t>
            </a:r>
          </a:p>
          <a:p>
            <a:pPr marL="342900" marR="0" lvl="0" indent="-34290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Xử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lý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bust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(&gt;21), so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sánh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thắng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/thua/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hòa.Hiển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thị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lá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bài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điểm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kết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quả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cập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nhật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thời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gian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thực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</a:t>
            </a:r>
          </a:p>
          <a:p>
            <a:pPr marL="342900" marR="0" lvl="0" indent="-34290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Sử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dụng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OOP (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BJ_Card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BJ_Deck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BJ_Hand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BJ_Game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).</a:t>
            </a:r>
          </a:p>
          <a:p>
            <a:pPr marL="342900" marR="0" lvl="0" indent="-34290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Tính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năng: Chia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ngẫu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nhiên,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điểm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thông minh, GUI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trực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quan.Tương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tác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mượt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với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Rút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bài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/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Dừng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lại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thông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báo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qua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hộp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thoại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</a:t>
            </a:r>
          </a:p>
          <a:p>
            <a:pPr marL="342900" marR="0" lvl="0" indent="-34290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Áp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dụng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OOP,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list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/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dictionary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Tkinter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thuật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toán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</a:t>
            </a:r>
            <a:endParaRPr lang="en-US" sz="2000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0929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14400" y="1028700"/>
          <a:ext cx="8229600" cy="3324225"/>
          <a:chOff x="914400" y="1028700"/>
          <a:chExt cx="8229600" cy="3324225"/>
        </a:xfrm>
      </p:grpSpPr>
      <p:sp>
        <p:nvSpPr>
          <p:cNvPr id="2" name="Hộp Văn bản 1"/>
          <p:cNvSpPr txBox="1"/>
          <p:nvPr/>
        </p:nvSpPr>
        <p:spPr>
          <a:xfrm>
            <a:off x="410344" y="483518"/>
            <a:ext cx="5457800" cy="5232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0" marR="0" lvl="0" indent="0" algn="l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2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</a:t>
            </a: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Cơ </a:t>
            </a:r>
            <a:r>
              <a:rPr lang="vi-VN" sz="2800" b="1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sở</a:t>
            </a: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lí</a:t>
            </a:r>
            <a:r>
              <a:rPr lang="vi-VN" sz="2800" b="1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thuyết</a:t>
            </a:r>
            <a:endParaRPr lang="en-US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sp>
        <p:nvSpPr>
          <p:cNvPr id="3" name="Hộp Văn bản 2"/>
          <p:cNvSpPr txBox="1"/>
          <p:nvPr/>
        </p:nvSpPr>
        <p:spPr>
          <a:xfrm>
            <a:off x="410344" y="1025077"/>
            <a:ext cx="8266112" cy="2246769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Ctr="0">
            <a:spAutoFit/>
          </a:bodyPr>
          <a:lstStyle/>
          <a:p>
            <a:pPr marL="342900" marR="0" lvl="0" indent="-34290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OOP: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Sử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dụng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lớp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(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BJ_Card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BJ_Deck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BJ_Hand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BJ_Game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) mô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phỏng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Blackjack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</a:t>
            </a:r>
          </a:p>
          <a:p>
            <a:pPr marL="342900" marR="0" lvl="0" indent="-34290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Cấu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trúc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dữ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liệu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List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quản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lý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lá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bài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(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BJ_Deck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BJ_Hand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),.</a:t>
            </a:r>
          </a:p>
          <a:p>
            <a:pPr marL="342900" marR="0" lvl="0" indent="-34290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Tkinter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Frame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Label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Button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Messagebox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tạo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GUI,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dùng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command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xử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lý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sự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kiện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(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Hit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Stand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).</a:t>
            </a:r>
          </a:p>
          <a:p>
            <a:pPr marL="342900" marR="0" lvl="0" indent="-34290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Quản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lý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sự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kiện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mainloop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()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và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update_display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()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đồng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bộ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logic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và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GUI.</a:t>
            </a:r>
          </a:p>
        </p:txBody>
      </p:sp>
    </p:spTree>
    <p:extLst>
      <p:ext uri="{BB962C8B-B14F-4D97-AF65-F5344CB8AC3E}">
        <p14:creationId xmlns:p14="http://schemas.microsoft.com/office/powerpoint/2010/main" val="661399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14400" y="1028700"/>
          <a:ext cx="8229600" cy="3324225"/>
          <a:chOff x="914400" y="1028700"/>
          <a:chExt cx="8229600" cy="3324225"/>
        </a:xfrm>
      </p:grpSpPr>
      <p:sp>
        <p:nvSpPr>
          <p:cNvPr id="2" name="Hộp Văn bản 1"/>
          <p:cNvSpPr txBox="1"/>
          <p:nvPr/>
        </p:nvSpPr>
        <p:spPr>
          <a:xfrm>
            <a:off x="410344" y="483518"/>
            <a:ext cx="7690048" cy="5232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0" marR="0" lvl="0" indent="0" algn="l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3.Thiết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kế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và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xây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dựng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chương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trình</a:t>
            </a:r>
            <a:endParaRPr lang="en-US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sp>
        <p:nvSpPr>
          <p:cNvPr id="3" name="Hộp Văn bản 2"/>
          <p:cNvSpPr txBox="1"/>
          <p:nvPr/>
        </p:nvSpPr>
        <p:spPr>
          <a:xfrm>
            <a:off x="438944" y="1131590"/>
            <a:ext cx="8266112" cy="286232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Ctr="0">
            <a:spAutoFit/>
          </a:bodyPr>
          <a:lstStyle/>
          <a:p>
            <a:r>
              <a:rPr lang="vi-VN" sz="2000" b="1" dirty="0">
                <a:latin typeface="Arial" panose="020B0604020202020204" pitchFamily="34" charset="0"/>
                <a:cs typeface="Arial" panose="020B0604020202020204" pitchFamily="34" charset="0"/>
              </a:rPr>
              <a:t>- 3.1 Sơ </a:t>
            </a:r>
            <a:r>
              <a:rPr lang="vi-V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đồ</a:t>
            </a:r>
            <a:r>
              <a:rPr lang="vi-VN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khối</a:t>
            </a:r>
            <a:r>
              <a:rPr lang="vi-VN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vi-VN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Module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BJ_Card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lá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bài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emoji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Át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❤️),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BJ_Deck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(52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lá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deal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()),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BJ_Hand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(tay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bài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get_value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()),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BJ_Game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initial_deal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(),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hit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(),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dealer_play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()),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BlackjackGUI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(GUI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Tkinter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Hit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Stand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Mối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quan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BJ_Card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→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BJ_Deck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→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BJ_Hand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→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BJ_Game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→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BlackjackGUI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năng: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Khởi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(chia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bài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chơi (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Hit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Stand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Dealer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(&lt;17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rút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thúc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 (so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sánh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, thông </a:t>
            </a:r>
            <a:r>
              <a:rPr lang="vi-VN" sz="2000" dirty="0" err="1"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R="0" lvl="0" algn="l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vi-VN" sz="2000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9593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14400" y="1028700"/>
          <a:ext cx="8229600" cy="3324225"/>
          <a:chOff x="914400" y="1028700"/>
          <a:chExt cx="8229600" cy="3324225"/>
        </a:xfrm>
      </p:grpSpPr>
      <p:sp>
        <p:nvSpPr>
          <p:cNvPr id="2" name="Hộp Văn bản 1"/>
          <p:cNvSpPr txBox="1"/>
          <p:nvPr/>
        </p:nvSpPr>
        <p:spPr>
          <a:xfrm>
            <a:off x="410344" y="483518"/>
            <a:ext cx="7690048" cy="5232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0" marR="0" lvl="0" indent="0" algn="l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3.Thiết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kế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và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xây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dựng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chương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trình</a:t>
            </a:r>
            <a:endParaRPr lang="en-US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sp>
        <p:nvSpPr>
          <p:cNvPr id="3" name="Hộp Văn bản 2"/>
          <p:cNvSpPr txBox="1"/>
          <p:nvPr/>
        </p:nvSpPr>
        <p:spPr>
          <a:xfrm>
            <a:off x="438944" y="1131590"/>
            <a:ext cx="8266112" cy="40011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Ctr="0">
            <a:spAutoFit/>
          </a:bodyPr>
          <a:lstStyle/>
          <a:p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3.2 Sơ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đồ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phân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cấp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năng</a:t>
            </a:r>
            <a:endParaRPr lang="vi-VN" sz="2000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83A97985-3D37-F03B-802B-3EA8EFEA9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310" y="1515594"/>
            <a:ext cx="6601058" cy="314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262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14400" y="1028700"/>
          <a:ext cx="8229600" cy="3324225"/>
          <a:chOff x="914400" y="1028700"/>
          <a:chExt cx="8229600" cy="3324225"/>
        </a:xfrm>
      </p:grpSpPr>
      <p:sp>
        <p:nvSpPr>
          <p:cNvPr id="2" name="Hộp Văn bản 1"/>
          <p:cNvSpPr txBox="1"/>
          <p:nvPr/>
        </p:nvSpPr>
        <p:spPr>
          <a:xfrm>
            <a:off x="410344" y="483518"/>
            <a:ext cx="7690048" cy="5232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0" marR="0" lvl="0" indent="0" algn="l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3.Thiết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kế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và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xây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dựng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chương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trình</a:t>
            </a:r>
            <a:endParaRPr lang="en-US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sp>
        <p:nvSpPr>
          <p:cNvPr id="3" name="Hộp Văn bản 2"/>
          <p:cNvSpPr txBox="1"/>
          <p:nvPr/>
        </p:nvSpPr>
        <p:spPr>
          <a:xfrm>
            <a:off x="426203" y="1162372"/>
            <a:ext cx="8278853" cy="255454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Ctr="0">
            <a:spAutoFit/>
          </a:bodyPr>
          <a:lstStyle/>
          <a:p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3.2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Thuật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toán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chính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initial_deal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Chia 2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lá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/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người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ví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dụ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Át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❤️,J♦️ (21).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hit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Rút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lá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kiểm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tra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bust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(&gt;21),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ví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dụ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9❤️,10♣️,3♠️ → 22.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dealer_play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Rút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&lt;17,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dừng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≥17,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ví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dụ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6♣️,7♠️ → 5♦️ → 18.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stand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So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sánh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ví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dụ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18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vs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19 → "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Dealer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wins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!".</a:t>
            </a:r>
          </a:p>
          <a:p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3.3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Cấu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trúc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dữ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liệu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BJ_Hand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list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cards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(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Át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❤️,J♠️),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tính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điểm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BJ_Deck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list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52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lá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giảm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khi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deal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().</a:t>
            </a:r>
          </a:p>
        </p:txBody>
      </p:sp>
    </p:spTree>
    <p:extLst>
      <p:ext uri="{BB962C8B-B14F-4D97-AF65-F5344CB8AC3E}">
        <p14:creationId xmlns:p14="http://schemas.microsoft.com/office/powerpoint/2010/main" val="25712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914400" y="1028700"/>
          <a:ext cx="8229600" cy="3324225"/>
          <a:chOff x="914400" y="1028700"/>
          <a:chExt cx="8229600" cy="3324225"/>
        </a:xfrm>
      </p:grpSpPr>
      <p:sp>
        <p:nvSpPr>
          <p:cNvPr id="2" name="Hộp Văn bản 1"/>
          <p:cNvSpPr txBox="1"/>
          <p:nvPr/>
        </p:nvSpPr>
        <p:spPr>
          <a:xfrm>
            <a:off x="410344" y="483518"/>
            <a:ext cx="7690048" cy="5232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0" marR="0" lvl="0" indent="0" algn="l" rtl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3.Thiết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kế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và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xây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dựng</a:t>
            </a:r>
            <a:r>
              <a:rPr lang="vi-VN" sz="28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chương </a:t>
            </a:r>
            <a:r>
              <a:rPr lang="vi-VN" sz="28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trình</a:t>
            </a:r>
            <a:endParaRPr lang="en-US" sz="2800" b="1" u="none" strike="noStrike" cap="none" spc="0" dirty="0">
              <a:solidFill>
                <a:srgbClr val="000000">
                  <a:alpha val="100000"/>
                </a:srgbClr>
              </a:solidFill>
              <a:latin typeface="Arial"/>
            </a:endParaRPr>
          </a:p>
        </p:txBody>
      </p:sp>
      <p:sp>
        <p:nvSpPr>
          <p:cNvPr id="3" name="Hộp Văn bản 2"/>
          <p:cNvSpPr txBox="1"/>
          <p:nvPr/>
        </p:nvSpPr>
        <p:spPr>
          <a:xfrm>
            <a:off x="426203" y="1162372"/>
            <a:ext cx="8278853" cy="1323439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Ctr="0">
            <a:spAutoFit/>
          </a:bodyPr>
          <a:lstStyle/>
          <a:p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3.4 Chương </a:t>
            </a:r>
            <a:r>
              <a:rPr lang="vi-VN" sz="2000" b="1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trình</a:t>
            </a:r>
            <a:r>
              <a:rPr lang="vi-VN" sz="2000" b="1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BlackjackGUI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new_game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()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khởi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tạo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update_display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()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cập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nhật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hit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()/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stand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()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xử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lý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Hàm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khác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: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get_vietnamese_name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() (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Át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❤️),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deal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(), </a:t>
            </a:r>
            <a:r>
              <a:rPr lang="vi-VN" sz="2000" u="none" strike="noStrike" cap="none" spc="0" dirty="0" err="1">
                <a:solidFill>
                  <a:srgbClr val="000000">
                    <a:alpha val="100000"/>
                  </a:srgbClr>
                </a:solidFill>
                <a:latin typeface="Arial"/>
              </a:rPr>
              <a:t>get_value</a:t>
            </a:r>
            <a:r>
              <a:rPr lang="vi-VN" sz="2000" u="none" strike="noStrike" cap="none" spc="0" dirty="0">
                <a:solidFill>
                  <a:srgbClr val="000000">
                    <a:alpha val="100000"/>
                  </a:srgbClr>
                </a:solidFill>
                <a:latin typeface="Arial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37983974"/>
      </p:ext>
    </p:extLst>
  </p:cSld>
  <p:clrMapOvr>
    <a:masterClrMapping/>
  </p:clrMapOvr>
</p:sld>
</file>

<file path=ppt/theme/theme1.xml><?xml version="1.0" encoding="utf-8"?>
<a:theme xmlns:a="http://schemas.openxmlformats.org/drawingml/2006/main" name="Theme81">
  <a:themeElements>
    <a:clrScheme name="Theme81">
      <a:dk1>
        <a:sysClr val="windowText" lastClr="000000"/>
      </a:dk1>
      <a:lt1>
        <a:sysClr val="window" lastClr="FFFFFF"/>
      </a:lt1>
      <a:dk2>
        <a:srgbClr val="FFE67F"/>
      </a:dk2>
      <a:lt2>
        <a:srgbClr val="FF9729"/>
      </a:lt2>
      <a:accent1>
        <a:srgbClr val="FF5A34"/>
      </a:accent1>
      <a:accent2>
        <a:srgbClr val="C74C9F"/>
      </a:accent2>
      <a:accent3>
        <a:srgbClr val="FEA9E8"/>
      </a:accent3>
      <a:accent4>
        <a:srgbClr val="91A8EB"/>
      </a:accent4>
      <a:accent5>
        <a:srgbClr val="21A193"/>
      </a:accent5>
      <a:accent6>
        <a:srgbClr val="06AF56"/>
      </a:accent6>
      <a:hlink>
        <a:srgbClr val="000000"/>
      </a:hlink>
      <a:folHlink>
        <a:srgbClr val="0097A7"/>
      </a:folHlink>
    </a:clrScheme>
    <a:fontScheme name="Theme81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8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769</Words>
  <Application>Microsoft Office PowerPoint</Application>
  <PresentationFormat>Trình chiếu Trên màn hình (16:9)</PresentationFormat>
  <Paragraphs>50</Paragraphs>
  <Slides>12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2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12</vt:i4>
      </vt:variant>
    </vt:vector>
  </HeadingPairs>
  <TitlesOfParts>
    <vt:vector size="15" baseType="lpstr">
      <vt:lpstr>Arial</vt:lpstr>
      <vt:lpstr>Calibri</vt:lpstr>
      <vt:lpstr>Theme81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Duc Viet</cp:lastModifiedBy>
  <cp:revision>2</cp:revision>
  <dcterms:created xsi:type="dcterms:W3CDTF">2025-06-09T11:46:06Z</dcterms:created>
  <dcterms:modified xsi:type="dcterms:W3CDTF">2025-06-09T12:19:20Z</dcterms:modified>
  <cp:category/>
  <cp:contentStatus/>
</cp:coreProperties>
</file>